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1.jpeg" ContentType="image/jpeg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media/image2.jpeg" ContentType="image/jpeg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media/image3.jpeg" ContentType="image/jpeg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3" name="Shape 3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
</file>

<file path=ppt/notesSlides/_rels/notesSlide10.xml.rels><?xml version="1.0" encoding="UTF-8" standalone="yes"?>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_rels/notesSlide8.xml.rels><?xml version="1.0" encoding="UTF-8" standalone="yes"?>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</Relationships>

</file>

<file path=ppt/notesSlides/_rels/notesSlide9.xml.rels><?xml version="1.0" encoding="UTF-8" standalone="yes"?>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43" name="Shape 43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Wer kennt Docker?</a:t>
            </a:r>
            <a:endParaRPr sz="2400"/>
          </a:p>
          <a:p>
            <a:pPr lvl="0">
              <a:defRPr sz="1800"/>
            </a:pPr>
            <a:r>
              <a:rPr sz="2400"/>
              <a:t>Wer weiss was Docker ist?</a:t>
            </a:r>
            <a:endParaRPr sz="2400"/>
          </a:p>
          <a:p>
            <a:pPr lvl="0">
              <a:defRPr sz="1800"/>
            </a:pPr>
            <a:r>
              <a:rPr sz="2400"/>
              <a:t>Wer nutzt Docker?</a:t>
            </a:r>
            <a:endParaRPr sz="2400"/>
          </a:p>
          <a:p>
            <a:pPr lvl="0">
              <a:defRPr sz="1800"/>
            </a:pPr>
            <a:r>
              <a:rPr sz="2400"/>
              <a:t>Wer entwickelt für Linux?</a:t>
            </a:r>
            <a:br>
              <a:rPr sz="2400"/>
            </a:br>
            <a:r>
              <a:rPr sz="2400"/>
              <a:t>(bzw. etwa was irgendwann mal auf einem Linux Server läuft)</a:t>
            </a:r>
            <a:endParaRPr sz="2400"/>
          </a:p>
          <a:p>
            <a:pPr lvl="0">
              <a:defRPr sz="1800"/>
            </a:pPr>
            <a:r>
              <a:rPr sz="2400"/>
              <a:t>Wer arbeitet unter</a:t>
            </a:r>
            <a:endParaRPr sz="2400"/>
          </a:p>
          <a:p>
            <a:pPr lvl="0" marL="296333" indent="-296333">
              <a:buSzPct val="75000"/>
              <a:buChar char="*"/>
              <a:defRPr sz="1800"/>
            </a:pPr>
            <a:r>
              <a:rPr sz="2400"/>
              <a:t>Linux?</a:t>
            </a:r>
            <a:endParaRPr sz="2400"/>
          </a:p>
          <a:p>
            <a:pPr lvl="0" marL="296333" indent="-296333">
              <a:buSzPct val="75000"/>
              <a:buChar char="*"/>
              <a:defRPr sz="1800"/>
            </a:pPr>
            <a:r>
              <a:rPr sz="2400"/>
              <a:t>Mac OS X?</a:t>
            </a:r>
            <a:endParaRPr sz="2400"/>
          </a:p>
          <a:p>
            <a:pPr lvl="0" marL="296333" indent="-296333">
              <a:buSzPct val="75000"/>
              <a:buChar char="*"/>
              <a:defRPr sz="1800"/>
            </a:pPr>
            <a:r>
              <a:rPr sz="2400"/>
              <a:t>Windows?</a:t>
            </a:r>
            <a:endParaRPr sz="24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57" name="Shape 15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On windows some ssh tools are required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62" name="Shape 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Ubuntu 12.04</a:t>
            </a:r>
            <a:endParaRPr sz="2400"/>
          </a:p>
          <a:p>
            <a:pPr lvl="0">
              <a:defRPr sz="1800"/>
            </a:pPr>
            <a:r>
              <a:rPr sz="2400"/>
              <a:t>42 init.d start scripts on runlevel 2 (ls /etc/rc2.d/S* | wc -l)</a:t>
            </a:r>
            <a:endParaRPr sz="2400"/>
          </a:p>
          <a:p>
            <a:pPr lvl="0">
              <a:defRPr sz="1800"/>
            </a:pPr>
            <a:r>
              <a:rPr sz="2400"/>
              <a:t>14 running services (service --status-all 2&gt;&amp;1 | grep +  | wc -l)</a:t>
            </a:r>
            <a:endParaRPr sz="2400"/>
          </a:p>
          <a:p>
            <a:pPr lvl="0">
              <a:defRPr sz="1800"/>
            </a:pPr>
            <a:r>
              <a:rPr sz="2400"/>
              <a:t>Isolation through cgroups/lx containers</a:t>
            </a:r>
            <a:endParaRPr sz="2400"/>
          </a:p>
          <a:p>
            <a:pPr lvl="0">
              <a:defRPr sz="1800"/>
            </a:pPr>
            <a:r>
              <a:rPr sz="2400"/>
              <a:t>Changeroot ond steroids</a:t>
            </a:r>
            <a:endParaRPr sz="2400"/>
          </a:p>
          <a:p>
            <a:pPr lvl="0">
              <a:defRPr sz="1800"/>
            </a:pPr>
            <a:endParaRPr sz="2400"/>
          </a:p>
          <a:p>
            <a:pPr lvl="0">
              <a:defRPr sz="1800"/>
            </a:pPr>
            <a:r>
              <a:rPr sz="2400"/>
              <a:t>pid: process isolation (PID: Process ID).</a:t>
            </a:r>
            <a:endParaRPr sz="2400"/>
          </a:p>
          <a:p>
            <a:pPr lvl="0">
              <a:defRPr sz="1800"/>
            </a:pPr>
            <a:r>
              <a:rPr sz="2400"/>
              <a:t>net: managing network interfaces (NET: Networking).</a:t>
            </a:r>
            <a:endParaRPr sz="2400"/>
          </a:p>
          <a:p>
            <a:pPr lvl="0">
              <a:defRPr sz="1800"/>
            </a:pPr>
            <a:r>
              <a:rPr sz="2400"/>
              <a:t>ipc: managing access to IPC resources (IPC: InterProcess Communication).</a:t>
            </a:r>
            <a:endParaRPr sz="2400"/>
          </a:p>
          <a:p>
            <a:pPr lvl="0">
              <a:defRPr sz="1800"/>
            </a:pPr>
            <a:r>
              <a:rPr sz="2400"/>
              <a:t>mnt: managing mount-points (MNT: Mount).</a:t>
            </a:r>
            <a:endParaRPr sz="2400"/>
          </a:p>
          <a:p>
            <a:pPr lvl="0">
              <a:defRPr sz="1800"/>
            </a:pPr>
            <a:r>
              <a:rPr sz="2400"/>
              <a:t>uts: isolating kernel and version identifiers. (UTS: Unix Timesharing System).</a:t>
            </a:r>
            <a:endParaRPr sz="240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6" name="Shape 7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Read-only templates</a:t>
            </a:r>
            <a:endParaRPr sz="2400"/>
          </a:p>
          <a:p>
            <a:pPr lvl="0" marL="296333" indent="-296333">
              <a:buSzPct val="75000"/>
              <a:buChar char="•"/>
              <a:defRPr sz="1800"/>
            </a:pPr>
            <a:r>
              <a:rPr sz="2400"/>
              <a:t>Typically you get them from a repository </a:t>
            </a:r>
            <a:br>
              <a:rPr sz="2400"/>
            </a:br>
            <a:r>
              <a:rPr sz="2400"/>
              <a:t>(docker search,  docker pull)</a:t>
            </a:r>
            <a:endParaRPr sz="2400"/>
          </a:p>
          <a:p>
            <a:pPr lvl="0" marL="296333" indent="-296333">
              <a:buSzPct val="75000"/>
              <a:buChar char="•"/>
              <a:defRPr sz="1800"/>
            </a:pPr>
            <a:r>
              <a:rPr sz="2400"/>
              <a:t>or build them yourself and put them into an repository </a:t>
            </a:r>
            <a:br>
              <a:rPr sz="2400"/>
            </a:br>
            <a:r>
              <a:rPr sz="2400"/>
              <a:t>(docker import, docker push)</a:t>
            </a:r>
            <a:endParaRPr sz="2400"/>
          </a:p>
          <a:p>
            <a:pPr lvl="0" marL="296333" indent="-296333">
              <a:buSzPct val="75000"/>
              <a:buChar char="•"/>
              <a:defRPr sz="1800"/>
            </a:pPr>
            <a:r>
              <a:rPr sz="2400"/>
              <a:t>or from a local cache</a:t>
            </a:r>
            <a:endParaRPr sz="2400"/>
          </a:p>
          <a:p>
            <a:pPr lvl="0" marL="296333" indent="-296333">
              <a:buSzPct val="75000"/>
              <a:buChar char="•"/>
              <a:defRPr sz="1800"/>
            </a:pPr>
            <a:r>
              <a:rPr sz="2400"/>
              <a:t>Careful if you don’t specify a Tag ALL matching images are downloaded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5" name="Shape 8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-i interactive</a:t>
            </a:r>
            <a:endParaRPr sz="2400"/>
          </a:p>
          <a:p>
            <a:pPr lvl="0">
              <a:defRPr sz="1800"/>
            </a:pPr>
            <a:r>
              <a:rPr sz="2400"/>
              <a:t>-t attach an terminal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95" name="Shape 95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docker diff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12" name="Shape 11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To address caching “problems” --no-cache  might be necessary when building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7" name="Shape 12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docker run -i -t --volumes-from data  ubuntu_vim</a:t>
            </a:r>
            <a:endParaRPr sz="2400"/>
          </a:p>
          <a:p>
            <a:pPr lvl="0">
              <a:defRPr sz="1800"/>
            </a:pPr>
            <a:r>
              <a:rPr sz="2400"/>
              <a:t>ls /data</a:t>
            </a:r>
            <a:endParaRPr sz="2400"/>
          </a:p>
          <a:p>
            <a:pPr lvl="0">
              <a:defRPr sz="1800"/>
            </a:pPr>
            <a:r>
              <a:rPr sz="2400"/>
              <a:t>touch /data/fobar</a:t>
            </a:r>
            <a:endParaRPr sz="2400"/>
          </a:p>
          <a:p>
            <a:pPr lvl="0">
              <a:defRPr sz="1800"/>
            </a:pPr>
            <a:r>
              <a:rPr sz="2400"/>
              <a:t>docker run -i -t --volumes-from data  ubuntu_vim</a:t>
            </a:r>
            <a:endParaRPr sz="2400"/>
          </a:p>
          <a:p>
            <a:pPr lvl="0">
              <a:defRPr sz="1800"/>
            </a:pPr>
            <a:r>
              <a:rPr sz="2400"/>
              <a:t>ls /data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38" name="Shape 13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Ship development machines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&gt; 2 VMs are no fun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/>
            </a:pPr>
            <a:r>
              <a:rPr sz="6000"/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anchor="t"/>
          <a:lstStyle>
            <a:lvl1pPr marL="0" indent="0">
              <a:spcBef>
                <a:spcPts val="0"/>
              </a:spcBef>
              <a:buSzTx/>
              <a:buNone/>
              <a:defRPr>
                <a:latin typeface="Menlo Regular"/>
                <a:ea typeface="Menlo Regular"/>
                <a:cs typeface="Menlo Regular"/>
                <a:sym typeface="Menlo Regular"/>
              </a:defRPr>
            </a:lvl1pPr>
            <a:lvl2pPr marL="0" indent="228600">
              <a:spcBef>
                <a:spcPts val="0"/>
              </a:spcBef>
              <a:buSzTx/>
              <a:buNone/>
              <a:defRPr>
                <a:latin typeface="Menlo Regular"/>
                <a:ea typeface="Menlo Regular"/>
                <a:cs typeface="Menlo Regular"/>
                <a:sym typeface="Menlo Regular"/>
              </a:defRPr>
            </a:lvl2pPr>
            <a:lvl3pPr marL="0" indent="457200">
              <a:spcBef>
                <a:spcPts val="0"/>
              </a:spcBef>
              <a:buSzTx/>
              <a:buNone/>
              <a:defRPr>
                <a:latin typeface="Menlo Regular"/>
                <a:ea typeface="Menlo Regular"/>
                <a:cs typeface="Menlo Regular"/>
                <a:sym typeface="Menlo Regular"/>
              </a:defRPr>
            </a:lvl3pPr>
            <a:lvl4pPr marL="0" indent="685800">
              <a:spcBef>
                <a:spcPts val="0"/>
              </a:spcBef>
              <a:buSzTx/>
              <a:buNone/>
              <a:defRPr>
                <a:latin typeface="Menlo Regular"/>
                <a:ea typeface="Menlo Regular"/>
                <a:cs typeface="Menlo Regular"/>
                <a:sym typeface="Menlo Regular"/>
              </a:defRPr>
            </a:lvl4pPr>
            <a:lvl5pPr marL="0" indent="914400">
              <a:spcBef>
                <a:spcPts val="0"/>
              </a:spcBef>
              <a:buSzTx/>
              <a:buNone/>
              <a:defRPr>
                <a:latin typeface="Menlo Regular"/>
                <a:ea typeface="Menlo Regular"/>
                <a:cs typeface="Menlo Regular"/>
                <a:sym typeface="Menlo Regular"/>
              </a:defRPr>
            </a:lvl5pPr>
          </a:lstStyle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25" name="Shape 25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8000"/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transition spd="med" advClick="1"/>
  <p:txStyles>
    <p:titleStyle>
      <a:lvl1pPr algn="ctr" defTabSz="584200">
        <a:defRPr sz="8000"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latin typeface="+mn-lt"/>
          <a:ea typeface="+mn-ea"/>
          <a:cs typeface="+mn-cs"/>
          <a:sym typeface="Helvetica Light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hyperlink" Target="http://commons.wikimedia.org/wiki/File:River_terrapin.jpg" TargetMode="Externa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eg"/><Relationship Id="rId4" Type="http://schemas.openxmlformats.org/officeDocument/2006/relationships/hyperlink" Target="http://i.imgur.com/3CS31.jpg" TargetMode="Externa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eg"/><Relationship Id="rId4" Type="http://schemas.openxmlformats.org/officeDocument/2006/relationships/hyperlink" Target="http://bit.ly/1qHJmCb" TargetMode="Externa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11.png"/><Relationship Id="rId7" Type="http://schemas.openxmlformats.org/officeDocument/2006/relationships/image" Target="../media/image12.png"/><Relationship Id="rId8" Type="http://schemas.openxmlformats.org/officeDocument/2006/relationships/image" Target="../media/image13.png"/><Relationship Id="rId9" Type="http://schemas.openxmlformats.org/officeDocument/2006/relationships/image" Target="../media/image14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www.docker.com" TargetMode="External"/><Relationship Id="rId3" Type="http://schemas.openxmlformats.org/officeDocument/2006/relationships/hyperlink" Target="https://github.com/linkclau/docker-doc" TargetMode="Externa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con_docker.png"/>
          <p:cNvPicPr/>
          <p:nvPr/>
        </p:nvPicPr>
        <p:blipFill>
          <a:blip r:embed="rId2">
            <a:extLst/>
          </a:blip>
          <a:srcRect l="0" t="19740" r="0" b="19740"/>
          <a:stretch>
            <a:fillRect/>
          </a:stretch>
        </p:blipFill>
        <p:spPr>
          <a:xfrm>
            <a:off x="160655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36" name="Shape 3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Docker</a:t>
            </a:r>
          </a:p>
        </p:txBody>
      </p:sp>
      <p:sp>
        <p:nvSpPr>
          <p:cNvPr id="37" name="Shape 3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Docker for Developers</a:t>
            </a:r>
            <a:endParaRPr sz="3200"/>
          </a:p>
          <a:p>
            <a:pPr lvl="0">
              <a:defRPr sz="1800"/>
            </a:pPr>
            <a:r>
              <a:rPr sz="3200"/>
              <a:t>Claudius Link</a:t>
            </a:r>
          </a:p>
        </p:txBody>
      </p:sp>
      <p:pic>
        <p:nvPicPr>
          <p:cNvPr id="38" name="CC_BY-SA_4.0-88x3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154461" y="8703331"/>
            <a:ext cx="1523711" cy="5367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43305">
              <a:defRPr sz="7440"/>
            </a:lvl1pPr>
          </a:lstStyle>
          <a:p>
            <a:pPr lvl="0">
              <a:defRPr sz="1800"/>
            </a:pPr>
            <a:r>
              <a:rPr sz="7440"/>
              <a:t>Inside Docker: Containers </a:t>
            </a:r>
          </a:p>
        </p:txBody>
      </p:sp>
      <p:sp>
        <p:nvSpPr>
          <p:cNvPr id="79" name="Shape 79"/>
          <p:cNvSpPr/>
          <p:nvPr>
            <p:ph type="body" idx="1"/>
          </p:nvPr>
        </p:nvSpPr>
        <p:spPr>
          <a:xfrm>
            <a:off x="952500" y="2603500"/>
            <a:ext cx="5334000" cy="4546600"/>
          </a:xfrm>
          <a:prstGeom prst="rect">
            <a:avLst/>
          </a:prstGeom>
        </p:spPr>
        <p:txBody>
          <a:bodyPr/>
          <a:lstStyle/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Images</a:t>
            </a:r>
            <a:endParaRPr sz="3600"/>
          </a:p>
          <a:p>
            <a:pPr lvl="0" marL="440871" indent="-440871">
              <a:spcBef>
                <a:spcPts val="4200"/>
              </a:spcBef>
              <a:defRPr sz="1800"/>
            </a:pPr>
            <a:r>
              <a:rPr b="1" sz="3600"/>
              <a:t>Containers </a:t>
            </a:r>
            <a:endParaRPr b="1" sz="3600"/>
          </a:p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Layers</a:t>
            </a:r>
          </a:p>
        </p:txBody>
      </p:sp>
      <p:sp>
        <p:nvSpPr>
          <p:cNvPr id="80" name="Shape 80"/>
          <p:cNvSpPr/>
          <p:nvPr/>
        </p:nvSpPr>
        <p:spPr>
          <a:xfrm>
            <a:off x="952500" y="8371185"/>
            <a:ext cx="11099800" cy="1056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 defTabSz="315468">
              <a:defRPr sz="1800"/>
            </a:pPr>
            <a:r>
              <a:rPr sz="1512">
                <a:latin typeface="Menlo Regular"/>
                <a:ea typeface="Menlo Regular"/>
                <a:cs typeface="Menlo Regular"/>
                <a:sym typeface="Menlo Regular"/>
              </a:rPr>
              <a:t>$ docker run -i -t ubuntu</a:t>
            </a:r>
            <a:endParaRPr sz="1512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315468">
              <a:defRPr sz="1800"/>
            </a:pPr>
            <a:r>
              <a:rPr sz="1512">
                <a:latin typeface="Menlo Regular"/>
                <a:ea typeface="Menlo Regular"/>
                <a:cs typeface="Menlo Regular"/>
                <a:sym typeface="Menlo Regular"/>
              </a:rPr>
              <a:t>$ docker ps</a:t>
            </a:r>
            <a:endParaRPr sz="1512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315468">
              <a:defRPr sz="1800"/>
            </a:pPr>
            <a:r>
              <a:rPr sz="1512">
                <a:latin typeface="Menlo Regular"/>
                <a:ea typeface="Menlo Regular"/>
                <a:cs typeface="Menlo Regular"/>
                <a:sym typeface="Menlo Regular"/>
              </a:rPr>
              <a:t>CONTAINER ID   IMAGE         COMMAND     CREATED         STATUS         PORTS  NAMES</a:t>
            </a:r>
            <a:endParaRPr sz="1512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315468">
              <a:defRPr sz="1800"/>
            </a:pPr>
            <a:r>
              <a:rPr sz="1512">
                <a:latin typeface="Menlo Regular"/>
                <a:ea typeface="Menlo Regular"/>
                <a:cs typeface="Menlo Regular"/>
                <a:sym typeface="Menlo Regular"/>
              </a:rPr>
              <a:t>589e9d33c919   ubuntu:latest "/bin/bash" 24 seconds ago  Up 24 seconds         thirsty_almeida</a:t>
            </a:r>
          </a:p>
        </p:txBody>
      </p:sp>
      <p:grpSp>
        <p:nvGrpSpPr>
          <p:cNvPr id="83" name="Group 83"/>
          <p:cNvGrpSpPr/>
          <p:nvPr/>
        </p:nvGrpSpPr>
        <p:grpSpPr>
          <a:xfrm>
            <a:off x="7565330" y="3716957"/>
            <a:ext cx="3639940" cy="2319686"/>
            <a:chOff x="0" y="0"/>
            <a:chExt cx="3639939" cy="2319684"/>
          </a:xfrm>
        </p:grpSpPr>
        <p:sp>
          <p:nvSpPr>
            <p:cNvPr id="81" name="Shape 81"/>
            <p:cNvSpPr/>
            <p:nvPr/>
          </p:nvSpPr>
          <p:spPr>
            <a:xfrm>
              <a:off x="0" y="0"/>
              <a:ext cx="3639940" cy="1025253"/>
            </a:xfrm>
            <a:prstGeom prst="rect">
              <a:avLst/>
            </a:prstGeom>
            <a:solidFill>
              <a:srgbClr val="00882B"/>
            </a:solidFill>
            <a:ln w="12700" cap="flat">
              <a:solidFill>
                <a:srgbClr val="000000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400">
                  <a:solidFill>
                    <a:srgbClr val="FFFFFF"/>
                  </a:solidFill>
                </a:rPr>
                <a:t>docker run ubuntu</a:t>
              </a:r>
            </a:p>
          </p:txBody>
        </p:sp>
        <p:sp>
          <p:nvSpPr>
            <p:cNvPr id="82" name="Shape 82"/>
            <p:cNvSpPr/>
            <p:nvPr/>
          </p:nvSpPr>
          <p:spPr>
            <a:xfrm>
              <a:off x="0" y="1049684"/>
              <a:ext cx="3639940" cy="1270001"/>
            </a:xfrm>
            <a:prstGeom prst="rect">
              <a:avLst/>
            </a:prstGeom>
            <a:gradFill flip="none" rotWithShape="1">
              <a:gsLst>
                <a:gs pos="0">
                  <a:srgbClr val="51A7F9"/>
                </a:gs>
                <a:gs pos="100000">
                  <a:srgbClr val="0365C0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400">
                  <a:solidFill>
                    <a:srgbClr val="FFFFFF"/>
                  </a:solidFill>
                </a:rPr>
                <a:t>ubuntu</a:t>
              </a:r>
            </a:p>
          </p:txBody>
        </p:sp>
      </p:grp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Inside Docker: Layers</a:t>
            </a:r>
          </a:p>
        </p:txBody>
      </p:sp>
      <p:sp>
        <p:nvSpPr>
          <p:cNvPr id="88" name="Shape 88"/>
          <p:cNvSpPr/>
          <p:nvPr>
            <p:ph type="body" idx="1"/>
          </p:nvPr>
        </p:nvSpPr>
        <p:spPr>
          <a:xfrm>
            <a:off x="952500" y="2603500"/>
            <a:ext cx="5334000" cy="4534769"/>
          </a:xfrm>
          <a:prstGeom prst="rect">
            <a:avLst/>
          </a:prstGeom>
        </p:spPr>
        <p:txBody>
          <a:bodyPr/>
          <a:lstStyle/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Images</a:t>
            </a:r>
            <a:endParaRPr sz="3600"/>
          </a:p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Containers</a:t>
            </a:r>
            <a:r>
              <a:rPr b="1" sz="3600"/>
              <a:t> </a:t>
            </a:r>
            <a:endParaRPr b="1" sz="3600"/>
          </a:p>
          <a:p>
            <a:pPr lvl="0" marL="440871" indent="-440871">
              <a:spcBef>
                <a:spcPts val="4200"/>
              </a:spcBef>
              <a:defRPr sz="1800"/>
            </a:pPr>
            <a:r>
              <a:rPr b="1" sz="3600"/>
              <a:t>Layers</a:t>
            </a:r>
          </a:p>
        </p:txBody>
      </p:sp>
      <p:sp>
        <p:nvSpPr>
          <p:cNvPr id="89" name="Shape 89"/>
          <p:cNvSpPr/>
          <p:nvPr/>
        </p:nvSpPr>
        <p:spPr>
          <a:xfrm>
            <a:off x="952500" y="8127454"/>
            <a:ext cx="11099800" cy="12999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 defTabSz="385572">
              <a:defRPr sz="1800"/>
            </a:pPr>
            <a:r>
              <a:rPr sz="1848">
                <a:latin typeface="Menlo Regular"/>
                <a:ea typeface="Menlo Regular"/>
                <a:cs typeface="Menlo Regular"/>
                <a:sym typeface="Menlo Regular"/>
              </a:rPr>
              <a:t>$ docker run -i -t ubuntu</a:t>
            </a:r>
            <a:endParaRPr sz="1848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385572">
              <a:defRPr sz="1800"/>
            </a:pPr>
            <a:r>
              <a:rPr sz="1848">
                <a:latin typeface="Menlo Regular"/>
                <a:ea typeface="Menlo Regular"/>
                <a:cs typeface="Menlo Regular"/>
                <a:sym typeface="Menlo Regular"/>
              </a:rPr>
              <a:t>$ docker ps</a:t>
            </a:r>
            <a:endParaRPr sz="1848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385572">
              <a:defRPr sz="1800"/>
            </a:pPr>
            <a:r>
              <a:rPr sz="1848">
                <a:latin typeface="Menlo Regular"/>
                <a:ea typeface="Menlo Regular"/>
                <a:cs typeface="Menlo Regular"/>
                <a:sym typeface="Menlo Regular"/>
              </a:rPr>
              <a:t>CONTAINER ID   IMAGE         COMMAND     CREATED  STATUS PORTS NAMES</a:t>
            </a:r>
            <a:endParaRPr sz="1848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385572">
              <a:defRPr sz="1800"/>
            </a:pPr>
            <a:r>
              <a:rPr sz="1848">
                <a:latin typeface="Menlo Regular"/>
                <a:ea typeface="Menlo Regular"/>
                <a:cs typeface="Menlo Regular"/>
                <a:sym typeface="Menlo Regular"/>
              </a:rPr>
              <a:t>589e9d33c919   ubuntu:latest "/bin/bash" 24s ago  Up 24s      thirsty_almeida</a:t>
            </a:r>
          </a:p>
        </p:txBody>
      </p:sp>
      <p:grpSp>
        <p:nvGrpSpPr>
          <p:cNvPr id="93" name="Group 93"/>
          <p:cNvGrpSpPr/>
          <p:nvPr/>
        </p:nvGrpSpPr>
        <p:grpSpPr>
          <a:xfrm>
            <a:off x="7565330" y="3716957"/>
            <a:ext cx="3639940" cy="2319686"/>
            <a:chOff x="0" y="0"/>
            <a:chExt cx="3639939" cy="2319684"/>
          </a:xfrm>
        </p:grpSpPr>
        <p:sp>
          <p:nvSpPr>
            <p:cNvPr id="90" name="Shape 90"/>
            <p:cNvSpPr/>
            <p:nvPr/>
          </p:nvSpPr>
          <p:spPr>
            <a:xfrm>
              <a:off x="0" y="0"/>
              <a:ext cx="3639940" cy="1025253"/>
            </a:xfrm>
            <a:prstGeom prst="rect">
              <a:avLst/>
            </a:prstGeom>
            <a:solidFill>
              <a:srgbClr val="00882B">
                <a:alpha val="69626"/>
              </a:srgbClr>
            </a:solidFill>
            <a:ln w="12700" cap="flat">
              <a:solidFill>
                <a:srgbClr val="000000">
                  <a:alpha val="69626"/>
                </a:srgbClr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400">
                  <a:solidFill>
                    <a:srgbClr val="FFFFFF"/>
                  </a:solidFill>
                </a:rPr>
                <a:t>docker run ubuntu</a:t>
              </a:r>
            </a:p>
          </p:txBody>
        </p:sp>
        <p:sp>
          <p:nvSpPr>
            <p:cNvPr id="91" name="Shape 91"/>
            <p:cNvSpPr/>
            <p:nvPr/>
          </p:nvSpPr>
          <p:spPr>
            <a:xfrm>
              <a:off x="0" y="1049684"/>
              <a:ext cx="3639940" cy="1270001"/>
            </a:xfrm>
            <a:prstGeom prst="rect">
              <a:avLst/>
            </a:prstGeom>
            <a:gradFill flip="none" rotWithShape="1">
              <a:gsLst>
                <a:gs pos="0">
                  <a:srgbClr val="51A7F9"/>
                </a:gs>
                <a:gs pos="100000">
                  <a:srgbClr val="0365C0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400">
                  <a:solidFill>
                    <a:srgbClr val="FFFFFF"/>
                  </a:solidFill>
                </a:rPr>
                <a:t>ubuntu</a:t>
              </a:r>
            </a:p>
          </p:txBody>
        </p:sp>
        <p:sp>
          <p:nvSpPr>
            <p:cNvPr id="92" name="Shape 92"/>
            <p:cNvSpPr/>
            <p:nvPr/>
          </p:nvSpPr>
          <p:spPr>
            <a:xfrm>
              <a:off x="61540" y="506710"/>
              <a:ext cx="3516859" cy="454075"/>
            </a:xfrm>
            <a:prstGeom prst="rect">
              <a:avLst/>
            </a:prstGeom>
            <a:gradFill flip="none" rotWithShape="1">
              <a:gsLst>
                <a:gs pos="0">
                  <a:srgbClr val="FBFBFB"/>
                </a:gs>
                <a:gs pos="100000">
                  <a:srgbClr val="BEBEBE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/>
              </a:lvl1pPr>
            </a:lstStyle>
            <a:p>
              <a:pPr lvl="0">
                <a:defRPr sz="1800"/>
              </a:pPr>
              <a:r>
                <a:rPr sz="2400"/>
                <a:t>Content Layer</a:t>
              </a:r>
            </a:p>
          </p:txBody>
        </p:sp>
      </p:grp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Inside Docker: </a:t>
            </a:r>
          </a:p>
        </p:txBody>
      </p:sp>
      <p:sp>
        <p:nvSpPr>
          <p:cNvPr id="98" name="Shape 98"/>
          <p:cNvSpPr/>
          <p:nvPr>
            <p:ph type="body" idx="1"/>
          </p:nvPr>
        </p:nvSpPr>
        <p:spPr>
          <a:xfrm>
            <a:off x="952500" y="2603500"/>
            <a:ext cx="5334000" cy="4546600"/>
          </a:xfrm>
          <a:prstGeom prst="rect">
            <a:avLst/>
          </a:prstGeom>
        </p:spPr>
        <p:txBody>
          <a:bodyPr/>
          <a:lstStyle/>
          <a:p>
            <a:pPr lvl="0" marL="440871" indent="-440871">
              <a:spcBef>
                <a:spcPts val="4200"/>
              </a:spcBef>
              <a:defRPr sz="1800"/>
            </a:pPr>
            <a:r>
              <a:rPr b="1" sz="3600"/>
              <a:t>Images </a:t>
            </a:r>
            <a:r>
              <a:rPr sz="3600"/>
              <a:t>=</a:t>
            </a:r>
            <a:br>
              <a:rPr sz="3600"/>
            </a:br>
            <a:r>
              <a:rPr sz="3600"/>
              <a:t>Image + Layer</a:t>
            </a:r>
          </a:p>
        </p:txBody>
      </p:sp>
      <p:sp>
        <p:nvSpPr>
          <p:cNvPr id="99" name="Shape 99"/>
          <p:cNvSpPr/>
          <p:nvPr/>
        </p:nvSpPr>
        <p:spPr>
          <a:xfrm>
            <a:off x="952500" y="7150100"/>
            <a:ext cx="11099800" cy="2277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 defTabSz="496570">
              <a:defRPr sz="1800"/>
            </a:pPr>
            <a:r>
              <a:rPr sz="2380">
                <a:latin typeface="Menlo Regular"/>
                <a:ea typeface="Menlo Regular"/>
                <a:cs typeface="Menlo Regular"/>
                <a:sym typeface="Menlo Regular"/>
              </a:rPr>
              <a:t># apt-get update</a:t>
            </a:r>
            <a:endParaRPr sz="2380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496570">
              <a:defRPr sz="1800"/>
            </a:pPr>
            <a:r>
              <a:rPr sz="2380">
                <a:latin typeface="Menlo Regular"/>
                <a:ea typeface="Menlo Regular"/>
                <a:cs typeface="Menlo Regular"/>
                <a:sym typeface="Menlo Regular"/>
              </a:rPr>
              <a:t># apt-get install vim</a:t>
            </a:r>
            <a:endParaRPr sz="2380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496570">
              <a:defRPr sz="1800"/>
            </a:pPr>
            <a:endParaRPr sz="2380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496570">
              <a:defRPr sz="1800"/>
            </a:pPr>
            <a:r>
              <a:rPr sz="2380">
                <a:latin typeface="Menlo Regular"/>
                <a:ea typeface="Menlo Regular"/>
                <a:cs typeface="Menlo Regular"/>
                <a:sym typeface="Menlo Regular"/>
              </a:rPr>
              <a:t>$ docker commit -p 589e9d33c919 ubuntu_vim</a:t>
            </a:r>
            <a:endParaRPr sz="2380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496570">
              <a:defRPr sz="1800"/>
            </a:pPr>
            <a:r>
              <a:rPr sz="2380">
                <a:latin typeface="Menlo Regular"/>
                <a:ea typeface="Menlo Regular"/>
                <a:cs typeface="Menlo Regular"/>
                <a:sym typeface="Menlo Regular"/>
              </a:rPr>
              <a:t>$ docker images | grep ubuntu_v</a:t>
            </a:r>
            <a:endParaRPr sz="2380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496570">
              <a:defRPr sz="1800"/>
            </a:pPr>
            <a:r>
              <a:rPr sz="2380">
                <a:latin typeface="Menlo Regular"/>
                <a:ea typeface="Menlo Regular"/>
                <a:cs typeface="Menlo Regular"/>
                <a:sym typeface="Menlo Regular"/>
              </a:rPr>
              <a:t>ubuntu_vim   latest    33e231eca143   2 minutes ago 237.7 MB</a:t>
            </a:r>
          </a:p>
        </p:txBody>
      </p:sp>
      <p:grpSp>
        <p:nvGrpSpPr>
          <p:cNvPr id="103" name="Group 103"/>
          <p:cNvGrpSpPr/>
          <p:nvPr/>
        </p:nvGrpSpPr>
        <p:grpSpPr>
          <a:xfrm>
            <a:off x="7565330" y="3716957"/>
            <a:ext cx="3639940" cy="2319686"/>
            <a:chOff x="0" y="0"/>
            <a:chExt cx="3639939" cy="2319684"/>
          </a:xfrm>
        </p:grpSpPr>
        <p:sp>
          <p:nvSpPr>
            <p:cNvPr id="100" name="Shape 100"/>
            <p:cNvSpPr/>
            <p:nvPr/>
          </p:nvSpPr>
          <p:spPr>
            <a:xfrm>
              <a:off x="0" y="0"/>
              <a:ext cx="3639940" cy="1025253"/>
            </a:xfrm>
            <a:prstGeom prst="rect">
              <a:avLst/>
            </a:prstGeom>
            <a:solidFill>
              <a:srgbClr val="00882B">
                <a:alpha val="69626"/>
              </a:srgbClr>
            </a:solidFill>
            <a:ln w="12700" cap="flat">
              <a:solidFill>
                <a:srgbClr val="000000">
                  <a:alpha val="69626"/>
                </a:srgbClr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t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400">
                  <a:solidFill>
                    <a:srgbClr val="FFFFFF"/>
                  </a:solidFill>
                </a:rPr>
                <a:t>apt-get install -y vim</a:t>
              </a:r>
            </a:p>
          </p:txBody>
        </p:sp>
        <p:sp>
          <p:nvSpPr>
            <p:cNvPr id="101" name="Shape 101"/>
            <p:cNvSpPr/>
            <p:nvPr/>
          </p:nvSpPr>
          <p:spPr>
            <a:xfrm>
              <a:off x="0" y="1049684"/>
              <a:ext cx="3639940" cy="1270001"/>
            </a:xfrm>
            <a:prstGeom prst="rect">
              <a:avLst/>
            </a:prstGeom>
            <a:gradFill flip="none" rotWithShape="1">
              <a:gsLst>
                <a:gs pos="0">
                  <a:srgbClr val="51A7F9"/>
                </a:gs>
                <a:gs pos="100000">
                  <a:srgbClr val="0365C0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400">
                  <a:solidFill>
                    <a:srgbClr val="FFFFFF"/>
                  </a:solidFill>
                </a:rPr>
                <a:t>ubuntu</a:t>
              </a:r>
            </a:p>
          </p:txBody>
        </p:sp>
        <p:sp>
          <p:nvSpPr>
            <p:cNvPr id="102" name="Shape 102"/>
            <p:cNvSpPr/>
            <p:nvPr/>
          </p:nvSpPr>
          <p:spPr>
            <a:xfrm>
              <a:off x="61540" y="506710"/>
              <a:ext cx="3516859" cy="454075"/>
            </a:xfrm>
            <a:prstGeom prst="rect">
              <a:avLst/>
            </a:prstGeom>
            <a:gradFill flip="none" rotWithShape="1">
              <a:gsLst>
                <a:gs pos="0">
                  <a:srgbClr val="FBFBFB"/>
                </a:gs>
                <a:gs pos="100000">
                  <a:srgbClr val="BEBEBE"/>
                </a:gs>
              </a:gsLst>
              <a:lin ang="5400000" scaled="0"/>
            </a:gradFill>
            <a:ln w="12700" cap="flat">
              <a:noFill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/>
              </a:lvl1pPr>
            </a:lstStyle>
            <a:p>
              <a:pPr lvl="0">
                <a:defRPr sz="1800"/>
              </a:pPr>
              <a:r>
                <a:rPr sz="2400"/>
                <a:t>Content Layer</a:t>
              </a:r>
            </a:p>
          </p:txBody>
        </p:sp>
      </p:grp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Inside Docker</a:t>
            </a:r>
          </a:p>
        </p:txBody>
      </p:sp>
      <p:sp>
        <p:nvSpPr>
          <p:cNvPr id="106" name="Shape 106"/>
          <p:cNvSpPr/>
          <p:nvPr>
            <p:ph type="body" idx="1"/>
          </p:nvPr>
        </p:nvSpPr>
        <p:spPr>
          <a:xfrm>
            <a:off x="952500" y="2603500"/>
            <a:ext cx="5334000" cy="4546600"/>
          </a:xfrm>
          <a:prstGeom prst="rect">
            <a:avLst/>
          </a:prstGeom>
        </p:spPr>
        <p:txBody>
          <a:bodyPr/>
          <a:lstStyle/>
          <a:p>
            <a:pPr lvl="0" marL="440871" indent="-440871">
              <a:spcBef>
                <a:spcPts val="4200"/>
              </a:spcBef>
              <a:defRPr sz="1800"/>
            </a:pPr>
            <a:r>
              <a:rPr b="1" sz="3600"/>
              <a:t>Images </a:t>
            </a:r>
            <a:r>
              <a:rPr sz="3600"/>
              <a:t>=</a:t>
            </a:r>
            <a:br>
              <a:rPr sz="3600"/>
            </a:br>
            <a:r>
              <a:rPr sz="3600"/>
              <a:t>Image + Layer</a:t>
            </a:r>
          </a:p>
        </p:txBody>
      </p:sp>
      <p:sp>
        <p:nvSpPr>
          <p:cNvPr id="107" name="Shape 107"/>
          <p:cNvSpPr/>
          <p:nvPr/>
        </p:nvSpPr>
        <p:spPr>
          <a:xfrm>
            <a:off x="952500" y="7150100"/>
            <a:ext cx="11099800" cy="2277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>
              <a:defRPr sz="1800"/>
            </a:pPr>
            <a:r>
              <a:rPr sz="2800">
                <a:latin typeface="Menlo Regular"/>
                <a:ea typeface="Menlo Regular"/>
                <a:cs typeface="Menlo Regular"/>
                <a:sym typeface="Menlo Regular"/>
              </a:rPr>
              <a:t>$ docker build  -t ubuntu_vim .</a:t>
            </a:r>
            <a:endParaRPr sz="2800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>
              <a:defRPr sz="1800"/>
            </a:pPr>
            <a:endParaRPr sz="2800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>
              <a:defRPr sz="1800"/>
            </a:pPr>
            <a:r>
              <a:rPr sz="2800">
                <a:latin typeface="Menlo Regular"/>
                <a:ea typeface="Menlo Regular"/>
                <a:cs typeface="Menlo Regular"/>
                <a:sym typeface="Menlo Regular"/>
              </a:rPr>
              <a:t>$ docker images | grep ubuntu_v</a:t>
            </a:r>
            <a:endParaRPr sz="2800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>
              <a:defRPr sz="1800"/>
            </a:pPr>
            <a:r>
              <a:rPr sz="2800">
                <a:latin typeface="Menlo Regular"/>
                <a:ea typeface="Menlo Regular"/>
                <a:cs typeface="Menlo Regular"/>
                <a:sym typeface="Menlo Regular"/>
              </a:rPr>
              <a:t>ubuntu_vim  latest  2d7bea1fd284   4m ago  258 MB</a:t>
            </a:r>
            <a:endParaRPr sz="2800">
              <a:latin typeface="Menlo Regular"/>
              <a:ea typeface="Menlo Regular"/>
              <a:cs typeface="Menlo Regular"/>
              <a:sym typeface="Menlo Regular"/>
            </a:endParaRPr>
          </a:p>
        </p:txBody>
      </p:sp>
      <p:grpSp>
        <p:nvGrpSpPr>
          <p:cNvPr id="110" name="Group 110"/>
          <p:cNvGrpSpPr/>
          <p:nvPr/>
        </p:nvGrpSpPr>
        <p:grpSpPr>
          <a:xfrm>
            <a:off x="6260107" y="3314303"/>
            <a:ext cx="6250385" cy="3124994"/>
            <a:chOff x="-215900" y="-139700"/>
            <a:chExt cx="6250384" cy="3124993"/>
          </a:xfrm>
        </p:grpSpPr>
        <p:sp>
          <p:nvSpPr>
            <p:cNvPr id="109" name="Shape 109"/>
            <p:cNvSpPr/>
            <p:nvPr/>
          </p:nvSpPr>
          <p:spPr>
            <a:xfrm>
              <a:off x="-1" y="0"/>
              <a:ext cx="5818586" cy="2566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 fontScale="100000" lnSpcReduction="0"/>
            </a:bodyPr>
            <a:lstStyle/>
            <a:p>
              <a:pPr lvl="0" algn="l">
                <a:defRPr sz="1800"/>
              </a:pPr>
              <a:r>
                <a:rPr sz="2800">
                  <a:latin typeface="Menlo Regular"/>
                  <a:ea typeface="Menlo Regular"/>
                  <a:cs typeface="Menlo Regular"/>
                  <a:sym typeface="Menlo Regular"/>
                </a:rPr>
                <a:t># Dockerfile</a:t>
              </a:r>
              <a:endParaRPr sz="2800">
                <a:latin typeface="Menlo Regular"/>
                <a:ea typeface="Menlo Regular"/>
                <a:cs typeface="Menlo Regular"/>
                <a:sym typeface="Menlo Regular"/>
              </a:endParaRPr>
            </a:p>
            <a:p>
              <a:pPr lvl="0" algn="l">
                <a:defRPr sz="1800"/>
              </a:pPr>
              <a:r>
                <a:rPr sz="2800">
                  <a:latin typeface="Menlo Regular"/>
                  <a:ea typeface="Menlo Regular"/>
                  <a:cs typeface="Menlo Regular"/>
                  <a:sym typeface="Menlo Regular"/>
                </a:rPr>
                <a:t>FROM ubuntu</a:t>
              </a:r>
              <a:endParaRPr sz="2800">
                <a:latin typeface="Menlo Regular"/>
                <a:ea typeface="Menlo Regular"/>
                <a:cs typeface="Menlo Regular"/>
                <a:sym typeface="Menlo Regular"/>
              </a:endParaRPr>
            </a:p>
            <a:p>
              <a:pPr lvl="0" algn="l">
                <a:defRPr sz="1800"/>
              </a:pPr>
              <a:r>
                <a:rPr sz="2800">
                  <a:latin typeface="Menlo Regular"/>
                  <a:ea typeface="Menlo Regular"/>
                  <a:cs typeface="Menlo Regular"/>
                  <a:sym typeface="Menlo Regular"/>
                </a:rPr>
                <a:t>RUN apt-get update -y</a:t>
              </a:r>
              <a:endParaRPr sz="2800">
                <a:latin typeface="Menlo Regular"/>
                <a:ea typeface="Menlo Regular"/>
                <a:cs typeface="Menlo Regular"/>
                <a:sym typeface="Menlo Regular"/>
              </a:endParaRPr>
            </a:p>
            <a:p>
              <a:pPr lvl="0" algn="l">
                <a:defRPr sz="1800"/>
              </a:pPr>
              <a:r>
                <a:rPr sz="2800">
                  <a:latin typeface="Menlo Regular"/>
                  <a:ea typeface="Menlo Regular"/>
                  <a:cs typeface="Menlo Regular"/>
                  <a:sym typeface="Menlo Regular"/>
                </a:rPr>
                <a:t>RUN apt-get install -y vim</a:t>
              </a:r>
            </a:p>
          </p:txBody>
        </p:sp>
        <p:pic>
          <p:nvPicPr>
            <p:cNvPr id="108" name="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215900" y="-139700"/>
              <a:ext cx="6250385" cy="3124994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River_terrapin.jpg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3335782" y="936426"/>
            <a:ext cx="6079421" cy="7677440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Shape 115"/>
          <p:cNvSpPr/>
          <p:nvPr>
            <p:ph type="title"/>
          </p:nvPr>
        </p:nvSpPr>
        <p:spPr>
          <a:xfrm>
            <a:off x="1143000" y="8713985"/>
            <a:ext cx="10464800" cy="899915"/>
          </a:xfrm>
          <a:prstGeom prst="rect">
            <a:avLst/>
          </a:prstGeom>
        </p:spPr>
        <p:txBody>
          <a:bodyPr/>
          <a:lstStyle/>
          <a:p>
            <a:pPr lvl="0" defTabSz="379729">
              <a:defRPr sz="1800"/>
            </a:pPr>
            <a:r>
              <a:rPr strike="sngStrike" sz="5200"/>
              <a:t>Turtles</a:t>
            </a:r>
            <a:r>
              <a:rPr sz="5200"/>
              <a:t> Layers all the way down</a:t>
            </a:r>
          </a:p>
        </p:txBody>
      </p:sp>
      <p:sp>
        <p:nvSpPr>
          <p:cNvPr id="116" name="Shape 116"/>
          <p:cNvSpPr/>
          <p:nvPr/>
        </p:nvSpPr>
        <p:spPr>
          <a:xfrm>
            <a:off x="8922735" y="9465022"/>
            <a:ext cx="3992577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200" u="sng">
                <a:hlinkClick r:id="rId3" invalidUrl="" action="" tgtFrame="" tooltip="" history="1" highlightClick="0" endSnd="0"/>
              </a:defRPr>
            </a:lvl1pPr>
          </a:lstStyle>
          <a:p>
            <a:pPr lvl="0">
              <a:defRPr sz="1800" u="none"/>
            </a:pPr>
            <a:r>
              <a:rPr sz="1200" u="sng">
                <a:hlinkClick r:id="rId3" invalidUrl="" action="" tgtFrame="" tooltip="" history="1" highlightClick="0" endSnd="0"/>
              </a:rPr>
              <a:t>http://commons.wikimedia.org/wiki/File:River_terrapin.jpg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Containers and the World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Filesystem</a:t>
            </a:r>
          </a:p>
        </p:txBody>
      </p:sp>
      <p:sp>
        <p:nvSpPr>
          <p:cNvPr id="121" name="Shape 121"/>
          <p:cNvSpPr/>
          <p:nvPr>
            <p:ph type="body" idx="1"/>
          </p:nvPr>
        </p:nvSpPr>
        <p:spPr>
          <a:xfrm>
            <a:off x="952500" y="2603500"/>
            <a:ext cx="5334000" cy="4546600"/>
          </a:xfrm>
          <a:prstGeom prst="rect">
            <a:avLst/>
          </a:prstGeom>
        </p:spPr>
        <p:txBody>
          <a:bodyPr/>
          <a:lstStyle/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Share files</a:t>
            </a:r>
            <a:endParaRPr sz="3600"/>
          </a:p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Folder</a:t>
            </a:r>
            <a:endParaRPr sz="3600"/>
          </a:p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Data Voluments</a:t>
            </a:r>
          </a:p>
        </p:txBody>
      </p:sp>
      <p:sp>
        <p:nvSpPr>
          <p:cNvPr id="122" name="Shape 122"/>
          <p:cNvSpPr/>
          <p:nvPr/>
        </p:nvSpPr>
        <p:spPr>
          <a:xfrm>
            <a:off x="952500" y="7150100"/>
            <a:ext cx="11099800" cy="2277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 defTabSz="508254">
              <a:defRPr sz="1800"/>
            </a:pPr>
            <a:r>
              <a:rPr sz="2436">
                <a:latin typeface="Menlo Regular"/>
                <a:ea typeface="Menlo Regular"/>
                <a:cs typeface="Menlo Regular"/>
                <a:sym typeface="Menlo Regular"/>
              </a:rPr>
              <a:t>$ docker run -i -t -v $PWD/listen.sh:/listen2.sh ubuntu_vim</a:t>
            </a:r>
            <a:endParaRPr sz="2436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508254">
              <a:defRPr sz="1800"/>
            </a:pPr>
            <a:r>
              <a:rPr sz="2436">
                <a:latin typeface="Menlo Regular"/>
                <a:ea typeface="Menlo Regular"/>
                <a:cs typeface="Menlo Regular"/>
                <a:sym typeface="Menlo Regular"/>
              </a:rPr>
              <a:t>$ docker run -i -t -v /tmp:/mnt/tmp ubuntu_vim</a:t>
            </a:r>
            <a:endParaRPr sz="2436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508254">
              <a:defRPr sz="1800"/>
            </a:pPr>
            <a:endParaRPr sz="2436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508254">
              <a:defRPr sz="1800"/>
            </a:pPr>
            <a:r>
              <a:rPr sz="2436">
                <a:latin typeface="Menlo Regular"/>
                <a:ea typeface="Menlo Regular"/>
                <a:cs typeface="Menlo Regular"/>
                <a:sym typeface="Menlo Regular"/>
              </a:rPr>
              <a:t>$ docker run -d -v /data --name data ubuntu_vim echo "Data"</a:t>
            </a:r>
            <a:endParaRPr sz="2436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508254">
              <a:defRPr sz="1800"/>
            </a:pPr>
            <a:r>
              <a:rPr sz="2436">
                <a:latin typeface="Menlo Regular"/>
                <a:ea typeface="Menlo Regular"/>
                <a:cs typeface="Menlo Regular"/>
                <a:sym typeface="Menlo Regular"/>
              </a:rPr>
              <a:t>$ docker run -i -t --volumes-from data  ubuntu_vim</a:t>
            </a:r>
          </a:p>
        </p:txBody>
      </p:sp>
      <p:grpSp>
        <p:nvGrpSpPr>
          <p:cNvPr id="125" name="Group 125"/>
          <p:cNvGrpSpPr/>
          <p:nvPr/>
        </p:nvGrpSpPr>
        <p:grpSpPr>
          <a:xfrm>
            <a:off x="6260107" y="3314303"/>
            <a:ext cx="6250386" cy="3124994"/>
            <a:chOff x="-215900" y="-139700"/>
            <a:chExt cx="6250384" cy="3124993"/>
          </a:xfrm>
        </p:grpSpPr>
        <p:sp>
          <p:nvSpPr>
            <p:cNvPr id="124" name="Shape 124"/>
            <p:cNvSpPr/>
            <p:nvPr/>
          </p:nvSpPr>
          <p:spPr>
            <a:xfrm>
              <a:off x="0" y="0"/>
              <a:ext cx="5818585" cy="2566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rmAutofit fontScale="100000" lnSpcReduction="0"/>
            </a:bodyPr>
            <a:lstStyle/>
            <a:p>
              <a:pPr lvl="0" algn="l">
                <a:defRPr sz="1800"/>
              </a:pPr>
              <a:r>
                <a:rPr sz="2800">
                  <a:latin typeface="Menlo Regular"/>
                  <a:ea typeface="Menlo Regular"/>
                  <a:cs typeface="Menlo Regular"/>
                  <a:sym typeface="Menlo Regular"/>
                </a:rPr>
                <a:t># Dockerfile</a:t>
              </a:r>
              <a:endParaRPr sz="2800">
                <a:latin typeface="Menlo Regular"/>
                <a:ea typeface="Menlo Regular"/>
                <a:cs typeface="Menlo Regular"/>
                <a:sym typeface="Menlo Regular"/>
              </a:endParaRPr>
            </a:p>
            <a:p>
              <a:pPr lvl="0" algn="l">
                <a:defRPr sz="1800"/>
              </a:pPr>
              <a:r>
                <a:rPr sz="2800">
                  <a:latin typeface="Menlo Regular"/>
                  <a:ea typeface="Menlo Regular"/>
                  <a:cs typeface="Menlo Regular"/>
                  <a:sym typeface="Menlo Regular"/>
                </a:rPr>
                <a:t>…</a:t>
              </a:r>
              <a:endParaRPr sz="2800">
                <a:latin typeface="Menlo Regular"/>
                <a:ea typeface="Menlo Regular"/>
                <a:cs typeface="Menlo Regular"/>
                <a:sym typeface="Menlo Regular"/>
              </a:endParaRPr>
            </a:p>
            <a:p>
              <a:pPr lvl="0" algn="l">
                <a:defRPr sz="1800"/>
              </a:pPr>
              <a:r>
                <a:rPr sz="2800">
                  <a:latin typeface="Menlo Regular"/>
                  <a:ea typeface="Menlo Regular"/>
                  <a:cs typeface="Menlo Regular"/>
                  <a:sym typeface="Menlo Regular"/>
                </a:rPr>
                <a:t>COPY listen.sh listen.sh</a:t>
              </a:r>
              <a:endParaRPr sz="2800">
                <a:latin typeface="Menlo Regular"/>
                <a:ea typeface="Menlo Regular"/>
                <a:cs typeface="Menlo Regular"/>
                <a:sym typeface="Menlo Regular"/>
              </a:endParaRPr>
            </a:p>
          </p:txBody>
        </p:sp>
        <p:pic>
          <p:nvPicPr>
            <p:cNvPr id="123" name="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215900" y="-139700"/>
              <a:ext cx="6250385" cy="3124994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Networking</a:t>
            </a:r>
          </a:p>
        </p:txBody>
      </p:sp>
      <p:sp>
        <p:nvSpPr>
          <p:cNvPr id="130" name="Shape 130"/>
          <p:cNvSpPr/>
          <p:nvPr>
            <p:ph type="body" idx="1"/>
          </p:nvPr>
        </p:nvSpPr>
        <p:spPr>
          <a:xfrm>
            <a:off x="952500" y="2603500"/>
            <a:ext cx="5334000" cy="4546600"/>
          </a:xfrm>
          <a:prstGeom prst="rect">
            <a:avLst/>
          </a:prstGeom>
        </p:spPr>
        <p:txBody>
          <a:bodyPr/>
          <a:lstStyle/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Port forwarding</a:t>
            </a:r>
            <a:endParaRPr sz="3600"/>
          </a:p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Linking</a:t>
            </a:r>
          </a:p>
        </p:txBody>
      </p:sp>
      <p:sp>
        <p:nvSpPr>
          <p:cNvPr id="131" name="Shape 131"/>
          <p:cNvSpPr/>
          <p:nvPr/>
        </p:nvSpPr>
        <p:spPr>
          <a:xfrm>
            <a:off x="952500" y="7150100"/>
            <a:ext cx="11099800" cy="22772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>
              <a:defRPr sz="1800"/>
            </a:pPr>
            <a:r>
              <a:rPr sz="2800">
                <a:latin typeface="Menlo Regular"/>
                <a:ea typeface="Menlo Regular"/>
                <a:cs typeface="Menlo Regular"/>
                <a:sym typeface="Menlo Regular"/>
              </a:rPr>
              <a:t>$ docker run -p 5001:5001 -i -t ubuntu_vim </a:t>
            </a:r>
            <a:endParaRPr sz="2800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>
              <a:defRPr sz="1800"/>
            </a:pPr>
            <a:r>
              <a:rPr sz="2800">
                <a:latin typeface="Menlo Regular"/>
                <a:ea typeface="Menlo Regular"/>
                <a:cs typeface="Menlo Regular"/>
                <a:sym typeface="Menlo Regular"/>
              </a:rPr>
              <a:t># ./listen.sh 5001</a:t>
            </a:r>
            <a:endParaRPr sz="2800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>
              <a:defRPr sz="1800"/>
            </a:pPr>
            <a:endParaRPr sz="2800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>
              <a:defRPr sz="1800"/>
            </a:pPr>
            <a:r>
              <a:rPr sz="2800">
                <a:latin typeface="Menlo Regular"/>
                <a:ea typeface="Menlo Regular"/>
                <a:cs typeface="Menlo Regular"/>
                <a:sym typeface="Menlo Regular"/>
              </a:rPr>
              <a:t>$ telnet 192.168.59.103  5001</a:t>
            </a:r>
          </a:p>
        </p:txBody>
      </p:sp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Use Cases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pasted-image.jpg"/>
          <p:cNvPicPr/>
          <p:nvPr/>
        </p:nvPicPr>
        <p:blipFill>
          <a:blip r:embed="rId3">
            <a:extLst/>
          </a:blip>
          <a:srcRect l="187" t="0" r="187" b="0"/>
          <a:stretch>
            <a:fillRect/>
          </a:stretch>
        </p:blipFill>
        <p:spPr>
          <a:xfrm>
            <a:off x="0" y="0"/>
            <a:ext cx="12999418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136"/>
          <p:cNvSpPr/>
          <p:nvPr/>
        </p:nvSpPr>
        <p:spPr>
          <a:xfrm>
            <a:off x="8981946" y="9324318"/>
            <a:ext cx="3998672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u="sng">
                <a:hlinkClick r:id="rId4" invalidUrl="" action="" tgtFrame="" tooltip="" history="1" highlightClick="0" endSnd="0"/>
              </a:defRPr>
            </a:lvl1pPr>
          </a:lstStyle>
          <a:p>
            <a:pPr lvl="0">
              <a:defRPr sz="1800" u="none"/>
            </a:pPr>
            <a:r>
              <a:rPr sz="2400" u="sng">
                <a:hlinkClick r:id="rId4" invalidUrl="" action="" tgtFrame="" tooltip="" history="1" highlightClick="0" endSnd="0"/>
              </a:rPr>
              <a:t>http://i.imgur.com/3CS31.jpg</a:t>
            </a:r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1685_Bormeester_Map_of_the_World_-_Geographicus_-_TerrarumOrbis-bormeester-1685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2956" y="0"/>
            <a:ext cx="11473506" cy="9753600"/>
          </a:xfrm>
          <a:prstGeom prst="rect">
            <a:avLst/>
          </a:prstGeom>
          <a:ln w="25400">
            <a:solidFill>
              <a:srgbClr val="F3F7F5"/>
            </a:solidFill>
            <a:miter lim="400000"/>
          </a:ln>
          <a:effectLst>
            <a:outerShdw sx="100000" sy="100000" kx="0" ky="0" algn="b" rotWithShape="0" blurRad="50800" dist="25400" dir="3600000">
              <a:srgbClr val="000000">
                <a:alpha val="70000"/>
              </a:srgbClr>
            </a:outerShdw>
          </a:effectLst>
        </p:spPr>
      </p:pic>
      <p:sp>
        <p:nvSpPr>
          <p:cNvPr id="41" name="Shape 41"/>
          <p:cNvSpPr/>
          <p:nvPr/>
        </p:nvSpPr>
        <p:spPr>
          <a:xfrm>
            <a:off x="9244905" y="9361334"/>
            <a:ext cx="3010205" cy="469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400" u="sng">
                <a:hlinkClick r:id="rId4" invalidUrl="" action="" tgtFrame="" tooltip="" history="1" highlightClick="0" endSnd="0"/>
              </a:defRPr>
            </a:lvl1pPr>
          </a:lstStyle>
          <a:p>
            <a:pPr lvl="0">
              <a:defRPr sz="1800" u="none"/>
            </a:pPr>
            <a:r>
              <a:rPr sz="2400" u="sng">
                <a:hlinkClick r:id="rId4" invalidUrl="" action="" tgtFrame="" tooltip="" history="1" highlightClick="0" endSnd="0"/>
              </a:rPr>
              <a:t>http://bit.ly/1qHJmCb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508254">
              <a:defRPr sz="6960"/>
            </a:lvl1pPr>
          </a:lstStyle>
          <a:p>
            <a:pPr lvl="0">
              <a:defRPr sz="1800"/>
            </a:pPr>
            <a:r>
              <a:rPr sz="6960"/>
              <a:t>Multi-platform Development</a:t>
            </a:r>
          </a:p>
        </p:txBody>
      </p:sp>
      <p:sp>
        <p:nvSpPr>
          <p:cNvPr id="141" name="Shape 1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800"/>
              <a:t>Workstation: Ubuntu 12.04 64bit</a:t>
            </a:r>
            <a:endParaRPr sz="2800"/>
          </a:p>
          <a:p>
            <a:pPr lvl="0">
              <a:defRPr sz="1800"/>
            </a:pPr>
            <a:r>
              <a:rPr sz="2800"/>
              <a:t>Target 1: SLES 11 32bit</a:t>
            </a:r>
            <a:endParaRPr sz="2800"/>
          </a:p>
          <a:p>
            <a:pPr lvl="0">
              <a:defRPr sz="1800"/>
            </a:pPr>
            <a:r>
              <a:rPr sz="2800"/>
              <a:t>Target 2 RHEL 6 32bit</a:t>
            </a:r>
            <a:endParaRPr sz="2800"/>
          </a:p>
          <a:p>
            <a:pPr lvl="0">
              <a:defRPr sz="1800"/>
            </a:pPr>
            <a:r>
              <a:rPr sz="2800"/>
              <a:t>…</a:t>
            </a:r>
          </a:p>
        </p:txBody>
      </p:sp>
      <p:sp>
        <p:nvSpPr>
          <p:cNvPr id="142" name="Shape 142"/>
          <p:cNvSpPr/>
          <p:nvPr/>
        </p:nvSpPr>
        <p:spPr>
          <a:xfrm>
            <a:off x="6375399" y="2641600"/>
            <a:ext cx="5308601" cy="5934373"/>
          </a:xfrm>
          <a:prstGeom prst="rect">
            <a:avLst/>
          </a:prstGeom>
          <a:ln w="25400">
            <a:solidFill>
              <a:srgbClr val="85888D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>
            <a:lvl1pPr>
              <a:defRPr sz="2400"/>
            </a:lvl1pPr>
          </a:lstStyle>
          <a:p>
            <a:pPr lvl="0">
              <a:defRPr sz="1800"/>
            </a:pPr>
            <a:r>
              <a:rPr sz="2400"/>
              <a:t>Ubuntu 12.04 64bit</a:t>
            </a:r>
          </a:p>
        </p:txBody>
      </p:sp>
      <p:sp>
        <p:nvSpPr>
          <p:cNvPr id="143" name="Shape 143"/>
          <p:cNvSpPr/>
          <p:nvPr/>
        </p:nvSpPr>
        <p:spPr>
          <a:xfrm>
            <a:off x="6934200" y="3378200"/>
            <a:ext cx="4370934" cy="848470"/>
          </a:xfrm>
          <a:prstGeom prst="rect">
            <a:avLst/>
          </a:prstGeom>
          <a:solidFill>
            <a:srgbClr val="00882B"/>
          </a:solid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SLES 11 32bit VM</a:t>
            </a:r>
          </a:p>
        </p:txBody>
      </p:sp>
      <p:sp>
        <p:nvSpPr>
          <p:cNvPr id="144" name="Shape 144"/>
          <p:cNvSpPr/>
          <p:nvPr/>
        </p:nvSpPr>
        <p:spPr>
          <a:xfrm>
            <a:off x="6934200" y="4292600"/>
            <a:ext cx="4370934" cy="848470"/>
          </a:xfrm>
          <a:prstGeom prst="rect">
            <a:avLst/>
          </a:prstGeom>
          <a:solidFill>
            <a:srgbClr val="00882B"/>
          </a:solid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RHEL 6 32bit VM</a:t>
            </a:r>
          </a:p>
        </p:txBody>
      </p:sp>
      <p:sp>
        <p:nvSpPr>
          <p:cNvPr id="145" name="Shape 145"/>
          <p:cNvSpPr/>
          <p:nvPr/>
        </p:nvSpPr>
        <p:spPr>
          <a:xfrm>
            <a:off x="6934200" y="7372350"/>
            <a:ext cx="4370934" cy="848470"/>
          </a:xfrm>
          <a:prstGeom prst="rect">
            <a:avLst/>
          </a:prstGeom>
          <a:solidFill>
            <a:srgbClr val="00882B"/>
          </a:solid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Windows VM</a:t>
            </a:r>
          </a:p>
        </p:txBody>
      </p:sp>
      <p:sp>
        <p:nvSpPr>
          <p:cNvPr id="146" name="Shape 146"/>
          <p:cNvSpPr/>
          <p:nvPr/>
        </p:nvSpPr>
        <p:spPr>
          <a:xfrm>
            <a:off x="6934200" y="5832475"/>
            <a:ext cx="4370934" cy="848470"/>
          </a:xfrm>
          <a:prstGeom prst="rect">
            <a:avLst/>
          </a:prstGeom>
          <a:solidFill>
            <a:srgbClr val="00882B"/>
          </a:solidFill>
          <a:ln w="12700">
            <a:miter lim="400000"/>
          </a:ln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/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</a:rPr>
              <a:t>Test VMs …</a:t>
            </a:r>
          </a:p>
        </p:txBody>
      </p:sp>
      <p:sp>
        <p:nvSpPr>
          <p:cNvPr id="147" name="Shape 147"/>
          <p:cNvSpPr/>
          <p:nvPr/>
        </p:nvSpPr>
        <p:spPr>
          <a:xfrm rot="18417404">
            <a:off x="6764151" y="4927599"/>
            <a:ext cx="4531098" cy="1638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10100">
                <a:solidFill>
                  <a:srgbClr val="C82506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10100">
                <a:solidFill>
                  <a:srgbClr val="C82506"/>
                </a:solidFill>
              </a:rPr>
              <a:t>No Fun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7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Version Management</a:t>
            </a:r>
          </a:p>
        </p:txBody>
      </p:sp>
      <p:sp>
        <p:nvSpPr>
          <p:cNvPr id="152" name="Shape 15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>
              <a:buSzTx/>
              <a:buNone/>
              <a:defRPr sz="1800"/>
            </a:pPr>
            <a:r>
              <a:rPr sz="3600"/>
              <a:t>Replace</a:t>
            </a:r>
            <a:endParaRPr sz="3600"/>
          </a:p>
          <a:p>
            <a:pPr lvl="0">
              <a:defRPr sz="1800"/>
            </a:pPr>
            <a:r>
              <a:rPr sz="3600"/>
              <a:t>rvm</a:t>
            </a:r>
            <a:endParaRPr sz="3600"/>
          </a:p>
          <a:p>
            <a:pPr lvl="0">
              <a:defRPr sz="1800"/>
            </a:pPr>
            <a:r>
              <a:rPr sz="3600"/>
              <a:t>npm</a:t>
            </a:r>
            <a:endParaRPr sz="3600"/>
          </a:p>
          <a:p>
            <a:pPr lvl="0">
              <a:defRPr sz="1800"/>
            </a:pPr>
            <a:r>
              <a:rPr sz="3600"/>
              <a:t>CLASSPATH</a:t>
            </a:r>
            <a:endParaRPr sz="3600"/>
          </a:p>
          <a:p>
            <a:pPr lvl="0">
              <a:defRPr sz="1800"/>
            </a:pPr>
            <a:r>
              <a:rPr sz="3600"/>
              <a:t>….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type="body" idx="1"/>
          </p:nvPr>
        </p:nvSpPr>
        <p:spPr>
          <a:xfrm>
            <a:off x="952500" y="2603500"/>
            <a:ext cx="11456194" cy="62865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# Create VM</a:t>
            </a:r>
            <a:endParaRPr sz="3600"/>
          </a:p>
          <a:p>
            <a:pPr lvl="0">
              <a:defRPr sz="1800"/>
            </a:pPr>
            <a:r>
              <a:rPr sz="3600"/>
              <a:t>$ </a:t>
            </a:r>
            <a:r>
              <a:rPr b="1" sz="3600"/>
              <a:t>boot2docker init</a:t>
            </a:r>
            <a:endParaRPr sz="3600"/>
          </a:p>
          <a:p>
            <a:pPr lvl="0">
              <a:defRPr sz="1800"/>
            </a:pPr>
            <a:r>
              <a:rPr sz="3600"/>
              <a:t># Start VM</a:t>
            </a:r>
            <a:endParaRPr sz="3600"/>
          </a:p>
          <a:p>
            <a:pPr lvl="0">
              <a:defRPr sz="1800"/>
            </a:pPr>
            <a:r>
              <a:rPr sz="3600"/>
              <a:t>$ </a:t>
            </a:r>
            <a:r>
              <a:rPr b="1" sz="3600"/>
              <a:t>boot2docker start</a:t>
            </a:r>
            <a:endParaRPr sz="3600"/>
          </a:p>
          <a:p>
            <a:pPr lvl="0">
              <a:defRPr sz="1800"/>
            </a:pPr>
            <a:r>
              <a:rPr sz="3600"/>
              <a:t># Get the endpoint for the client</a:t>
            </a:r>
            <a:endParaRPr sz="3600"/>
          </a:p>
          <a:p>
            <a:pPr lvl="0">
              <a:defRPr sz="1800"/>
            </a:pPr>
            <a:r>
              <a:rPr sz="3600"/>
              <a:t>$ </a:t>
            </a:r>
            <a:r>
              <a:rPr b="1" sz="3600"/>
              <a:t>boot2docker socket</a:t>
            </a:r>
            <a:endParaRPr sz="3600"/>
          </a:p>
          <a:p>
            <a:pPr lvl="0">
              <a:defRPr sz="1800"/>
            </a:pPr>
            <a:r>
              <a:rPr sz="3600"/>
              <a:t># Export Endpoint</a:t>
            </a:r>
            <a:endParaRPr sz="3600"/>
          </a:p>
          <a:p>
            <a:pPr lvl="0">
              <a:defRPr sz="1800"/>
            </a:pPr>
            <a:r>
              <a:rPr sz="3600"/>
              <a:t>$ </a:t>
            </a:r>
            <a:r>
              <a:rPr b="1" sz="3600"/>
              <a:t>export DOCKER_HOST=tcp://</a:t>
            </a:r>
            <a:r>
              <a:rPr sz="3600"/>
              <a:t>&lt;IP&gt;:&lt;PORT&gt;</a:t>
            </a:r>
            <a:endParaRPr sz="3600"/>
          </a:p>
          <a:p>
            <a:pPr lvl="0">
              <a:defRPr sz="1800"/>
            </a:pPr>
            <a:endParaRPr sz="3600"/>
          </a:p>
          <a:p>
            <a:pPr lvl="0">
              <a:defRPr sz="1800"/>
            </a:pPr>
            <a:r>
              <a:rPr sz="3600"/>
              <a:t># Happy Dockering</a:t>
            </a:r>
            <a:endParaRPr sz="3600"/>
          </a:p>
          <a:p>
            <a:pPr lvl="0">
              <a:defRPr sz="1800"/>
            </a:pPr>
            <a:r>
              <a:rPr sz="3600"/>
              <a:t>$ </a:t>
            </a:r>
            <a:r>
              <a:rPr b="1" sz="3600"/>
              <a:t>docker run -t -i ubuntu</a:t>
            </a:r>
          </a:p>
        </p:txBody>
      </p:sp>
      <p:sp>
        <p:nvSpPr>
          <p:cNvPr id="155" name="Shape 15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Boot2Docker </a:t>
            </a:r>
            <a:endParaRPr sz="8000"/>
          </a:p>
          <a:p>
            <a:pPr lvl="0">
              <a:defRPr sz="1800"/>
            </a:pPr>
            <a:r>
              <a:rPr sz="2900"/>
              <a:t>(Windows &amp; Mac OS X)</a:t>
            </a: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Users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Docker Users</a:t>
            </a:r>
          </a:p>
        </p:txBody>
      </p:sp>
      <p:pic>
        <p:nvPicPr>
          <p:cNvPr id="162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48176" y="6385183"/>
            <a:ext cx="1450379" cy="18335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3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707599" y="2900596"/>
            <a:ext cx="2921001" cy="6223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pasted-image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996634" y="7075023"/>
            <a:ext cx="3664905" cy="46644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5" name="pasted-image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322555" y="5634766"/>
            <a:ext cx="1803297" cy="721319"/>
          </a:xfrm>
          <a:prstGeom prst="rect">
            <a:avLst/>
          </a:prstGeom>
          <a:ln w="12700">
            <a:miter lim="400000"/>
          </a:ln>
        </p:spPr>
      </p:pic>
      <p:pic>
        <p:nvPicPr>
          <p:cNvPr id="166" name="pasted-image.png"/>
          <p:cNvPicPr/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738060" y="3423388"/>
            <a:ext cx="3148050" cy="1259221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pasted-image.png"/>
          <p:cNvPicPr/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041042" y="4383870"/>
            <a:ext cx="2464647" cy="985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8" name="pasted-image.png"/>
          <p:cNvPicPr/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1361513" y="5502496"/>
            <a:ext cx="2865868" cy="985860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pasted-image.png"/>
          <p:cNvPicPr/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6417407" y="7347082"/>
            <a:ext cx="2374901" cy="685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Security</a:t>
            </a:r>
          </a:p>
        </p:txBody>
      </p:sp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More information</a:t>
            </a:r>
          </a:p>
        </p:txBody>
      </p:sp>
      <p:sp>
        <p:nvSpPr>
          <p:cNvPr id="174" name="Shape 17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 u="sng">
                <a:hlinkClick r:id="rId2" invalidUrl="" action="" tgtFrame="" tooltip="" history="1" highlightClick="0" endSnd="0"/>
              </a:rPr>
              <a:t>https://www.docker.com</a:t>
            </a:r>
            <a:endParaRPr sz="3600"/>
          </a:p>
          <a:p>
            <a:pPr lvl="0">
              <a:defRPr sz="1800"/>
            </a:pPr>
            <a:r>
              <a:rPr sz="3600"/>
              <a:t>Slides </a:t>
            </a:r>
            <a:r>
              <a:rPr sz="3600" u="sng">
                <a:hlinkClick r:id="rId3" invalidUrl="" action="" tgtFrame="" tooltip="" history="1" highlightClick="0" endSnd="0"/>
              </a:rPr>
              <a:t>https://github.com/linkclau/docker-doc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body" idx="1"/>
          </p:nvPr>
        </p:nvSpPr>
        <p:spPr>
          <a:xfrm>
            <a:off x="952500" y="2609850"/>
            <a:ext cx="11099800" cy="6286500"/>
          </a:xfrm>
          <a:prstGeom prst="rect">
            <a:avLst/>
          </a:prstGeom>
          <a:ln w="50800">
            <a:solidFill/>
          </a:ln>
        </p:spPr>
        <p:txBody>
          <a:bodyPr/>
          <a:lstStyle/>
          <a:p>
            <a:pPr lvl="0">
              <a:defRPr sz="1800"/>
            </a:pPr>
            <a:r>
              <a:rPr sz="3600"/>
              <a:t>Opinions expressed are my own</a:t>
            </a:r>
            <a:endParaRPr sz="3600"/>
          </a:p>
          <a:p>
            <a:pPr lvl="0">
              <a:defRPr sz="1800"/>
            </a:pPr>
            <a:r>
              <a:rPr sz="3600"/>
              <a:t>Views of a developer</a:t>
            </a:r>
            <a:br>
              <a:rPr sz="3600"/>
            </a:br>
            <a:r>
              <a:rPr sz="3600"/>
              <a:t>(not a Cloud Operator)</a:t>
            </a:r>
            <a:endParaRPr sz="3600"/>
          </a:p>
          <a:p>
            <a:pPr lvl="0">
              <a:defRPr sz="1800"/>
            </a:pPr>
            <a:r>
              <a:rPr sz="3600"/>
              <a:t>Not a long time Docker User</a:t>
            </a:r>
          </a:p>
        </p:txBody>
      </p:sp>
      <p:sp>
        <p:nvSpPr>
          <p:cNvPr id="46" name="Shape 46"/>
          <p:cNvSpPr/>
          <p:nvPr/>
        </p:nvSpPr>
        <p:spPr>
          <a:xfrm>
            <a:off x="952500" y="818198"/>
            <a:ext cx="11099800" cy="1810943"/>
          </a:xfrm>
          <a:prstGeom prst="rect">
            <a:avLst/>
          </a:prstGeom>
          <a:solidFill>
            <a:srgbClr val="FF7C00"/>
          </a:solidFill>
          <a:ln w="50800">
            <a:solidFill/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i="1" sz="80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i="0" sz="1800"/>
            </a:pPr>
            <a:r>
              <a:rPr i="1" sz="8000"/>
              <a:t>Warning</a:t>
            </a:r>
          </a:p>
        </p:txBody>
      </p:sp>
      <p:sp>
        <p:nvSpPr>
          <p:cNvPr id="47" name="Shape 47"/>
          <p:cNvSpPr/>
          <p:nvPr/>
        </p:nvSpPr>
        <p:spPr>
          <a:xfrm>
            <a:off x="2110320" y="1088669"/>
            <a:ext cx="1270001" cy="12700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0"/>
                </a:move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/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  <a:reflection blurRad="0" stA="50000" stPos="0" endA="0" endPos="40000" dist="0" dir="5400000" fadeDir="5400000" sx="100000" sy="-100000" kx="0" ky="0" algn="bl" rotWithShape="0"/>
          </a:effectLst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48" name="Shape 48"/>
          <p:cNvSpPr/>
          <p:nvPr/>
        </p:nvSpPr>
        <p:spPr>
          <a:xfrm>
            <a:off x="2533767" y="1291869"/>
            <a:ext cx="401887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spcBef>
                <a:spcPts val="4200"/>
              </a:spcBef>
              <a:defRPr b="1" sz="6800">
                <a:solidFill>
                  <a:srgbClr val="FF7C00"/>
                </a:solidFill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6800">
                <a:solidFill>
                  <a:srgbClr val="FF7C00"/>
                </a:solidFill>
              </a:rPr>
              <a:t>!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What is Docker?</a:t>
            </a:r>
          </a:p>
        </p:txBody>
      </p:sp>
      <p:sp>
        <p:nvSpPr>
          <p:cNvPr id="51" name="Shape 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Lightweight “VM”</a:t>
            </a:r>
            <a:endParaRPr sz="3600"/>
          </a:p>
          <a:p>
            <a:pPr lvl="0">
              <a:defRPr sz="1800"/>
            </a:pPr>
            <a:r>
              <a:rPr sz="3600"/>
              <a:t>Tooling</a:t>
            </a:r>
            <a:endParaRPr sz="3600"/>
          </a:p>
          <a:p>
            <a:pPr lvl="1">
              <a:defRPr sz="1800"/>
            </a:pPr>
            <a:r>
              <a:rPr sz="3600"/>
              <a:t>Creation, Distribution, Deployment</a:t>
            </a:r>
            <a:endParaRPr sz="3600"/>
          </a:p>
          <a:p>
            <a:pPr lvl="1">
              <a:defRPr sz="1800"/>
            </a:pPr>
            <a:r>
              <a:rPr sz="3600"/>
              <a:t>Versioning</a:t>
            </a:r>
            <a:endParaRPr sz="3600"/>
          </a:p>
          <a:p>
            <a:pPr lvl="0">
              <a:defRPr sz="1800"/>
            </a:pPr>
            <a:r>
              <a:rPr sz="3600"/>
              <a:t>for Linux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Lightweight!?</a:t>
            </a:r>
          </a:p>
        </p:txBody>
      </p:sp>
      <p:sp>
        <p:nvSpPr>
          <p:cNvPr id="54" name="Shape 54"/>
          <p:cNvSpPr/>
          <p:nvPr/>
        </p:nvSpPr>
        <p:spPr>
          <a:xfrm>
            <a:off x="952500" y="2627875"/>
            <a:ext cx="11099800" cy="32450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>
              <a:spcBef>
                <a:spcPts val="4200"/>
              </a:spcBef>
              <a:defRPr sz="1800"/>
            </a:pPr>
            <a:r>
              <a:rPr b="1" sz="3600"/>
              <a:t>Native</a:t>
            </a:r>
            <a:endParaRPr b="1" sz="3600"/>
          </a:p>
          <a:p>
            <a:pPr lvl="0" algn="l">
              <a:defRPr sz="1800"/>
            </a:pPr>
            <a:r>
              <a:rPr sz="2800">
                <a:latin typeface="Courier"/>
                <a:ea typeface="Courier"/>
                <a:cs typeface="Courier"/>
                <a:sym typeface="Courier"/>
              </a:rPr>
              <a:t>$ time cat /etc/issue</a:t>
            </a:r>
            <a:endParaRPr sz="2800">
              <a:latin typeface="Courier"/>
              <a:ea typeface="Courier"/>
              <a:cs typeface="Courier"/>
              <a:sym typeface="Courier"/>
            </a:endParaRPr>
          </a:p>
          <a:p>
            <a:pPr lvl="0" algn="l">
              <a:defRPr sz="1800"/>
            </a:pPr>
            <a:r>
              <a:rPr sz="2800">
                <a:latin typeface="Courier"/>
                <a:ea typeface="Courier"/>
                <a:cs typeface="Courier"/>
                <a:sym typeface="Courier"/>
              </a:rPr>
              <a:t>Ubuntu 12.04.4 LTS (Precise Pangolin) \n \l</a:t>
            </a:r>
            <a:endParaRPr sz="2800">
              <a:latin typeface="Courier"/>
              <a:ea typeface="Courier"/>
              <a:cs typeface="Courier"/>
              <a:sym typeface="Courier"/>
            </a:endParaRPr>
          </a:p>
          <a:p>
            <a:pPr lvl="0" algn="l">
              <a:defRPr sz="1800"/>
            </a:pPr>
            <a:r>
              <a:rPr sz="2800">
                <a:latin typeface="Courier"/>
                <a:ea typeface="Courier"/>
                <a:cs typeface="Courier"/>
                <a:sym typeface="Courier"/>
              </a:rPr>
              <a:t>real	0m0.002s</a:t>
            </a:r>
            <a:endParaRPr sz="2800">
              <a:latin typeface="Courier"/>
              <a:ea typeface="Courier"/>
              <a:cs typeface="Courier"/>
              <a:sym typeface="Courier"/>
            </a:endParaRPr>
          </a:p>
          <a:p>
            <a:pPr lvl="0" algn="l">
              <a:defRPr sz="1800"/>
            </a:pPr>
            <a:r>
              <a:rPr sz="2800">
                <a:latin typeface="Courier"/>
                <a:ea typeface="Courier"/>
                <a:cs typeface="Courier"/>
                <a:sym typeface="Courier"/>
              </a:rPr>
              <a:t>user	0m0.001s</a:t>
            </a:r>
            <a:endParaRPr sz="2800">
              <a:latin typeface="Courier"/>
              <a:ea typeface="Courier"/>
              <a:cs typeface="Courier"/>
              <a:sym typeface="Courier"/>
            </a:endParaRPr>
          </a:p>
          <a:p>
            <a:pPr lvl="0" algn="l">
              <a:defRPr sz="1800"/>
            </a:pPr>
            <a:r>
              <a:rPr sz="2800">
                <a:latin typeface="Courier"/>
                <a:ea typeface="Courier"/>
                <a:cs typeface="Courier"/>
                <a:sym typeface="Courier"/>
              </a:rPr>
              <a:t>sys	0m0.002s</a:t>
            </a:r>
          </a:p>
        </p:txBody>
      </p:sp>
      <p:sp>
        <p:nvSpPr>
          <p:cNvPr id="55" name="Shape 55"/>
          <p:cNvSpPr/>
          <p:nvPr>
            <p:ph type="body" idx="4294967295"/>
          </p:nvPr>
        </p:nvSpPr>
        <p:spPr>
          <a:xfrm>
            <a:off x="952500" y="5897282"/>
            <a:ext cx="11099800" cy="2947726"/>
          </a:xfrm>
          <a:prstGeom prst="rect">
            <a:avLst/>
          </a:prstGeom>
        </p:spPr>
        <p:txBody>
          <a:bodyPr anchor="t"/>
          <a:lstStyle/>
          <a:p>
            <a:pPr lvl="0" marL="0" indent="0">
              <a:buSzTx/>
              <a:buNone/>
              <a:defRPr sz="1800"/>
            </a:pPr>
            <a:r>
              <a:rPr b="1" sz="3600"/>
              <a:t>Docker Container</a:t>
            </a:r>
            <a:endParaRPr b="1" sz="3600"/>
          </a:p>
          <a:p>
            <a:pPr lvl="0" marL="0" indent="0">
              <a:spcBef>
                <a:spcPts val="0"/>
              </a:spcBef>
              <a:buSzTx/>
              <a:buNone/>
              <a:defRPr sz="1800"/>
            </a:pPr>
            <a:r>
              <a:rPr sz="2800">
                <a:latin typeface="Courier"/>
                <a:ea typeface="Courier"/>
                <a:cs typeface="Courier"/>
                <a:sym typeface="Courier"/>
              </a:rPr>
              <a:t>$ time docker run -i -t ubuntu:14.04 cat /etc/issue</a:t>
            </a:r>
            <a:endParaRPr sz="2800">
              <a:latin typeface="Courier"/>
              <a:ea typeface="Courier"/>
              <a:cs typeface="Courier"/>
              <a:sym typeface="Courier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/>
            </a:pPr>
            <a:r>
              <a:rPr sz="2800">
                <a:latin typeface="Courier"/>
                <a:ea typeface="Courier"/>
                <a:cs typeface="Courier"/>
                <a:sym typeface="Courier"/>
              </a:rPr>
              <a:t>Ubuntu 14.04.1 LTS \n \l</a:t>
            </a:r>
            <a:endParaRPr sz="2800">
              <a:latin typeface="Courier"/>
              <a:ea typeface="Courier"/>
              <a:cs typeface="Courier"/>
              <a:sym typeface="Courier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/>
            </a:pPr>
            <a:r>
              <a:rPr sz="2800">
                <a:latin typeface="Courier"/>
                <a:ea typeface="Courier"/>
                <a:cs typeface="Courier"/>
                <a:sym typeface="Courier"/>
              </a:rPr>
              <a:t>real	0m0.455s</a:t>
            </a:r>
            <a:endParaRPr sz="2800">
              <a:latin typeface="Courier"/>
              <a:ea typeface="Courier"/>
              <a:cs typeface="Courier"/>
              <a:sym typeface="Courier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/>
            </a:pPr>
            <a:r>
              <a:rPr sz="2800">
                <a:latin typeface="Courier"/>
                <a:ea typeface="Courier"/>
                <a:cs typeface="Courier"/>
                <a:sym typeface="Courier"/>
              </a:rPr>
              <a:t>user	0m0.017s</a:t>
            </a:r>
            <a:endParaRPr sz="2800">
              <a:latin typeface="Courier"/>
              <a:ea typeface="Courier"/>
              <a:cs typeface="Courier"/>
              <a:sym typeface="Courier"/>
            </a:endParaRPr>
          </a:p>
          <a:p>
            <a:pPr lvl="0" marL="0" indent="0">
              <a:spcBef>
                <a:spcPts val="0"/>
              </a:spcBef>
              <a:buSzTx/>
              <a:buNone/>
              <a:defRPr sz="1800"/>
            </a:pPr>
            <a:r>
              <a:rPr sz="2800">
                <a:latin typeface="Courier"/>
                <a:ea typeface="Courier"/>
                <a:cs typeface="Courier"/>
                <a:sym typeface="Courier"/>
              </a:rPr>
              <a:t>sys	0m0.005s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nodeType="clickEffect" presetClass="entr" presetSubtype="0" presetID="1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5" grpId="2"/>
      <p:bldP build="whole" bldLvl="1" animBg="1" rev="0" advAuto="0" spid="54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Virtuelle-Maschinen_vs-Docker-Container_Crisp-Research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2026" y="979156"/>
            <a:ext cx="12763807" cy="77952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Docker vs. VM</a:t>
            </a:r>
          </a:p>
        </p:txBody>
      </p:sp>
      <p:sp>
        <p:nvSpPr>
          <p:cNvPr id="60" name="Shape 6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228600" indent="-228600">
              <a:spcBef>
                <a:spcPts val="2000"/>
              </a:spcBef>
              <a:buSzPct val="100000"/>
              <a:buChar char="-"/>
              <a:defRPr sz="1800"/>
            </a:pPr>
            <a:r>
              <a:rPr sz="3600"/>
              <a:t>No Init</a:t>
            </a:r>
            <a:endParaRPr sz="3600"/>
          </a:p>
          <a:p>
            <a:pPr lvl="0" marL="228600" indent="-228600">
              <a:spcBef>
                <a:spcPts val="2000"/>
              </a:spcBef>
              <a:buSzPct val="100000"/>
              <a:buChar char="-"/>
              <a:defRPr sz="1800"/>
            </a:pPr>
            <a:r>
              <a:rPr sz="3600"/>
              <a:t>No Services</a:t>
            </a:r>
            <a:endParaRPr sz="3600"/>
          </a:p>
          <a:p>
            <a:pPr lvl="0" marL="228600" indent="-228600">
              <a:spcBef>
                <a:spcPts val="2000"/>
              </a:spcBef>
              <a:buSzPct val="100000"/>
              <a:buChar char="*"/>
              <a:defRPr sz="1800"/>
            </a:pPr>
            <a:r>
              <a:rPr sz="3600"/>
              <a:t>Shared Kernel</a:t>
            </a:r>
            <a:endParaRPr sz="3600"/>
          </a:p>
          <a:p>
            <a:pPr lvl="0" marL="228600" indent="-228600">
              <a:spcBef>
                <a:spcPts val="2000"/>
              </a:spcBef>
              <a:buSzPct val="100000"/>
              <a:buChar char="+"/>
              <a:defRPr sz="1800"/>
            </a:pPr>
            <a:r>
              <a:rPr sz="3600"/>
              <a:t>Isolation:</a:t>
            </a:r>
            <a:endParaRPr sz="3600"/>
          </a:p>
          <a:p>
            <a:pPr lvl="1" marL="673100" indent="-228600">
              <a:spcBef>
                <a:spcPts val="2000"/>
              </a:spcBef>
              <a:buSzPct val="100000"/>
              <a:buChar char="+"/>
              <a:defRPr sz="1800"/>
            </a:pPr>
            <a:r>
              <a:rPr sz="3600"/>
              <a:t>Process &amp; Memory</a:t>
            </a:r>
            <a:endParaRPr sz="3600"/>
          </a:p>
          <a:p>
            <a:pPr lvl="1" marL="673100" indent="-228600">
              <a:spcBef>
                <a:spcPts val="2000"/>
              </a:spcBef>
              <a:buSzPct val="100000"/>
              <a:buChar char="+"/>
              <a:defRPr sz="1800"/>
            </a:pPr>
            <a:r>
              <a:rPr sz="3600"/>
              <a:t>Network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Inside Docker</a:t>
            </a:r>
          </a:p>
        </p:txBody>
      </p:sp>
      <p:sp>
        <p:nvSpPr>
          <p:cNvPr id="65" name="Shape 6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Images</a:t>
            </a:r>
            <a:endParaRPr sz="3600"/>
          </a:p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Containers </a:t>
            </a:r>
            <a:endParaRPr sz="3600"/>
          </a:p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Layers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8000"/>
              <a:t>Inside Docker: Images</a:t>
            </a:r>
          </a:p>
        </p:txBody>
      </p:sp>
      <p:sp>
        <p:nvSpPr>
          <p:cNvPr id="68" name="Shape 68"/>
          <p:cNvSpPr/>
          <p:nvPr>
            <p:ph type="body" idx="1"/>
          </p:nvPr>
        </p:nvSpPr>
        <p:spPr>
          <a:xfrm>
            <a:off x="952500" y="2603500"/>
            <a:ext cx="5334000" cy="4546600"/>
          </a:xfrm>
          <a:prstGeom prst="rect">
            <a:avLst/>
          </a:prstGeom>
        </p:spPr>
        <p:txBody>
          <a:bodyPr/>
          <a:lstStyle/>
          <a:p>
            <a:pPr lvl="0" marL="440871" indent="-440871">
              <a:spcBef>
                <a:spcPts val="4200"/>
              </a:spcBef>
              <a:defRPr sz="1800"/>
            </a:pPr>
            <a:r>
              <a:rPr b="1" sz="3600"/>
              <a:t>Images</a:t>
            </a:r>
            <a:endParaRPr b="1" sz="3600"/>
          </a:p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Containers </a:t>
            </a:r>
            <a:endParaRPr sz="3600"/>
          </a:p>
          <a:p>
            <a:pPr lvl="0" marL="440871" indent="-440871">
              <a:spcBef>
                <a:spcPts val="4200"/>
              </a:spcBef>
              <a:defRPr sz="1800"/>
            </a:pPr>
            <a:r>
              <a:rPr sz="3600"/>
              <a:t>Layers</a:t>
            </a:r>
          </a:p>
        </p:txBody>
      </p:sp>
      <p:grpSp>
        <p:nvGrpSpPr>
          <p:cNvPr id="73" name="Group 73"/>
          <p:cNvGrpSpPr/>
          <p:nvPr/>
        </p:nvGrpSpPr>
        <p:grpSpPr>
          <a:xfrm>
            <a:off x="7565330" y="2948930"/>
            <a:ext cx="3639940" cy="4772026"/>
            <a:chOff x="0" y="0"/>
            <a:chExt cx="3639939" cy="4772025"/>
          </a:xfrm>
        </p:grpSpPr>
        <p:sp>
          <p:nvSpPr>
            <p:cNvPr id="69" name="Shape 69"/>
            <p:cNvSpPr/>
            <p:nvPr/>
          </p:nvSpPr>
          <p:spPr>
            <a:xfrm>
              <a:off x="0" y="0"/>
              <a:ext cx="3639940" cy="1270000"/>
            </a:xfrm>
            <a:prstGeom prst="rect">
              <a:avLst/>
            </a:prstGeom>
            <a:gradFill flip="none" rotWithShape="1">
              <a:gsLst>
                <a:gs pos="0">
                  <a:srgbClr val="51A7F9"/>
                </a:gs>
                <a:gs pos="100000">
                  <a:srgbClr val="0365C0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400">
                  <a:solidFill>
                    <a:srgbClr val="FFFFFF"/>
                  </a:solidFill>
                </a:rPr>
                <a:t>debian</a:t>
              </a:r>
            </a:p>
          </p:txBody>
        </p:sp>
        <p:sp>
          <p:nvSpPr>
            <p:cNvPr id="70" name="Shape 70"/>
            <p:cNvSpPr/>
            <p:nvPr/>
          </p:nvSpPr>
          <p:spPr>
            <a:xfrm>
              <a:off x="0" y="1438895"/>
              <a:ext cx="3639940" cy="1270001"/>
            </a:xfrm>
            <a:prstGeom prst="rect">
              <a:avLst/>
            </a:prstGeom>
            <a:gradFill flip="none" rotWithShape="1">
              <a:gsLst>
                <a:gs pos="0">
                  <a:srgbClr val="51A7F9"/>
                </a:gs>
                <a:gs pos="100000">
                  <a:srgbClr val="0365C0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400">
                  <a:solidFill>
                    <a:srgbClr val="FFFFFF"/>
                  </a:solidFill>
                </a:rPr>
                <a:t>ubuntu:14.04</a:t>
              </a:r>
            </a:p>
          </p:txBody>
        </p:sp>
        <p:sp>
          <p:nvSpPr>
            <p:cNvPr id="71" name="Shape 71"/>
            <p:cNvSpPr/>
            <p:nvPr/>
          </p:nvSpPr>
          <p:spPr>
            <a:xfrm>
              <a:off x="0" y="2877790"/>
              <a:ext cx="3639940" cy="1270001"/>
            </a:xfrm>
            <a:prstGeom prst="rect">
              <a:avLst/>
            </a:prstGeom>
            <a:gradFill flip="none" rotWithShape="1">
              <a:gsLst>
                <a:gs pos="0">
                  <a:srgbClr val="51A7F9"/>
                </a:gs>
                <a:gs pos="100000">
                  <a:srgbClr val="0365C0"/>
                </a:gs>
              </a:gsLst>
              <a:lin ang="5400000" scaled="0"/>
            </a:gradFill>
            <a:ln w="12700" cap="flat">
              <a:solidFill>
                <a:srgbClr val="000000"/>
              </a:solidFill>
              <a:prstDash val="solid"/>
              <a:miter lim="400000"/>
            </a:ln>
            <a:effectLst>
              <a:outerShdw sx="100000" sy="100000" kx="0" ky="0" algn="b" rotWithShape="0" blurRad="38100" dist="25400" dir="540000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sz="2400">
                  <a:solidFill>
                    <a:srgbClr val="FFFFFF"/>
                  </a:solidFill>
                </a:rPr>
                <a:t>fedora:heisenbug</a:t>
              </a:r>
            </a:p>
          </p:txBody>
        </p:sp>
        <p:sp>
          <p:nvSpPr>
            <p:cNvPr id="72" name="Shape 72"/>
            <p:cNvSpPr/>
            <p:nvPr/>
          </p:nvSpPr>
          <p:spPr>
            <a:xfrm>
              <a:off x="1534219" y="4124325"/>
              <a:ext cx="571501" cy="6477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50800" tIns="50800" rIns="50800" bIns="50800" numCol="1" anchor="ctr">
              <a:spAutoFit/>
            </a:bodyPr>
            <a:lstStyle>
              <a:lvl1pPr>
                <a:defRPr b="1">
                  <a:solidFill>
                    <a:srgbClr val="0365C0"/>
                  </a:solidFill>
                </a:defRPr>
              </a:lvl1pPr>
            </a:lstStyle>
            <a:p>
              <a:pPr lvl="0">
                <a:defRPr b="0" sz="1800">
                  <a:solidFill>
                    <a:srgbClr val="000000"/>
                  </a:solidFill>
                </a:defRPr>
              </a:pPr>
              <a:r>
                <a:rPr b="1" sz="3600">
                  <a:solidFill>
                    <a:srgbClr val="0365C0"/>
                  </a:solidFill>
                </a:rPr>
                <a:t>…</a:t>
              </a:r>
            </a:p>
          </p:txBody>
        </p:sp>
      </p:grpSp>
      <p:sp>
        <p:nvSpPr>
          <p:cNvPr id="74" name="Shape 74"/>
          <p:cNvSpPr/>
          <p:nvPr/>
        </p:nvSpPr>
        <p:spPr>
          <a:xfrm>
            <a:off x="952500" y="7624216"/>
            <a:ext cx="11099800" cy="18031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lvl="0" algn="l" defTabSz="479044">
              <a:defRPr sz="1800"/>
            </a:pPr>
            <a:r>
              <a:rPr sz="2296">
                <a:latin typeface="Menlo Regular"/>
                <a:ea typeface="Menlo Regular"/>
                <a:cs typeface="Menlo Regular"/>
                <a:sym typeface="Menlo Regular"/>
              </a:rPr>
              <a:t>$ docker pull ubuntu:latest</a:t>
            </a:r>
            <a:endParaRPr sz="2296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479044">
              <a:defRPr sz="1800"/>
            </a:pPr>
            <a:r>
              <a:rPr sz="2296">
                <a:latin typeface="Menlo Regular"/>
                <a:ea typeface="Menlo Regular"/>
                <a:cs typeface="Menlo Regular"/>
                <a:sym typeface="Menlo Regular"/>
              </a:rPr>
              <a:t>$ docker images</a:t>
            </a:r>
            <a:endParaRPr sz="2296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479044">
              <a:defRPr sz="1800"/>
            </a:pPr>
            <a:r>
              <a:rPr sz="2296">
                <a:latin typeface="Menlo Regular"/>
                <a:ea typeface="Menlo Regular"/>
                <a:cs typeface="Menlo Regular"/>
                <a:sym typeface="Menlo Regular"/>
              </a:rPr>
              <a:t>REPOSITORY  TAG     IMAGE ID      CREATED     VIRTUAL SIZE</a:t>
            </a:r>
            <a:endParaRPr sz="2296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479044">
              <a:defRPr sz="1800"/>
            </a:pPr>
            <a:r>
              <a:rPr sz="2296">
                <a:latin typeface="Menlo Regular"/>
                <a:ea typeface="Menlo Regular"/>
                <a:cs typeface="Menlo Regular"/>
                <a:sym typeface="Menlo Regular"/>
              </a:rPr>
              <a:t>ubuntu      latest  826544226fdc  5 days ago  194.2 MB</a:t>
            </a:r>
            <a:endParaRPr sz="2296">
              <a:latin typeface="Menlo Regular"/>
              <a:ea typeface="Menlo Regular"/>
              <a:cs typeface="Menlo Regular"/>
              <a:sym typeface="Menlo Regular"/>
            </a:endParaRPr>
          </a:p>
          <a:p>
            <a:pPr lvl="0" algn="l" defTabSz="479044">
              <a:defRPr sz="1800"/>
            </a:pPr>
            <a:r>
              <a:rPr sz="2296">
                <a:latin typeface="Menlo Regular"/>
                <a:ea typeface="Menlo Regular"/>
                <a:cs typeface="Menlo Regular"/>
                <a:sym typeface="Menlo Regular"/>
              </a:rPr>
              <a:t>…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